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17"/>
  </p:notesMasterIdLst>
  <p:sldIdLst>
    <p:sldId id="423" r:id="rId2"/>
    <p:sldId id="613" r:id="rId3"/>
    <p:sldId id="567" r:id="rId4"/>
    <p:sldId id="602" r:id="rId5"/>
    <p:sldId id="601" r:id="rId6"/>
    <p:sldId id="603" r:id="rId7"/>
    <p:sldId id="604" r:id="rId8"/>
    <p:sldId id="605" r:id="rId9"/>
    <p:sldId id="606" r:id="rId10"/>
    <p:sldId id="607" r:id="rId11"/>
    <p:sldId id="610" r:id="rId12"/>
    <p:sldId id="608" r:id="rId13"/>
    <p:sldId id="609" r:id="rId14"/>
    <p:sldId id="611" r:id="rId15"/>
    <p:sldId id="612" r:id="rId16"/>
  </p:sldIdLst>
  <p:sldSz cx="9144000" cy="6858000" type="screen4x3"/>
  <p:notesSz cx="6881813" cy="9296400"/>
  <p:custDataLst>
    <p:tags r:id="rId18"/>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4660"/>
  </p:normalViewPr>
  <p:slideViewPr>
    <p:cSldViewPr>
      <p:cViewPr>
        <p:scale>
          <a:sx n="100" d="100"/>
          <a:sy n="100" d="100"/>
        </p:scale>
        <p:origin x="-1932" y="-648"/>
      </p:cViewPr>
      <p:guideLst>
        <p:guide orient="horz" pos="1056"/>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897513"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8805" y="4416426"/>
            <a:ext cx="5504204"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1" y="8829675"/>
            <a:ext cx="2982742"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897513" y="8829675"/>
            <a:ext cx="2982742"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defRPr>
            </a:lvl1pPr>
          </a:lstStyle>
          <a:p>
            <a:pPr>
              <a:defRPr/>
            </a:pPr>
            <a:fld id="{5E60DA7B-C2A1-4938-9DB4-6AAA5FE7A47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smtClean="0"/>
              <a:t>The genus </a:t>
            </a:r>
            <a:r>
              <a:rPr lang="en-US" i="1" smtClean="0"/>
              <a:t>Phytophthora</a:t>
            </a:r>
            <a:r>
              <a:rPr lang="en-US" smtClean="0"/>
              <a:t>, considered by many to be the world’s most destructive group of plant pathogens, may be between 100 and 500.</a:t>
            </a:r>
          </a:p>
        </p:txBody>
      </p:sp>
      <p:sp>
        <p:nvSpPr>
          <p:cNvPr id="26628" name="Slide Number Placeholder 3"/>
          <p:cNvSpPr>
            <a:spLocks noGrp="1"/>
          </p:cNvSpPr>
          <p:nvPr>
            <p:ph type="sldNum" sz="quarter" idx="5"/>
          </p:nvPr>
        </p:nvSpPr>
        <p:spPr>
          <a:noFill/>
        </p:spPr>
        <p:txBody>
          <a:bodyPr/>
          <a:lstStyle/>
          <a:p>
            <a:fld id="{A11DEE2E-2B0D-4B0E-B665-AB4F9389FA63}" type="slidenum">
              <a:rPr lang="en-US" smtClean="0"/>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t>Darwinian evolution predicts that, being adapted to and co-evolved with their hosts, many of these pathogens are unlikely to do noticeable damage to their native ecosystems.  This new species of Dutch elm disease fungus is highly aggressive to European elms, but fairly benign for its native range in the Himalyans.</a:t>
            </a:r>
          </a:p>
        </p:txBody>
      </p:sp>
      <p:sp>
        <p:nvSpPr>
          <p:cNvPr id="27652" name="Slide Number Placeholder 3"/>
          <p:cNvSpPr>
            <a:spLocks noGrp="1"/>
          </p:cNvSpPr>
          <p:nvPr>
            <p:ph type="sldNum" sz="quarter" idx="5"/>
          </p:nvPr>
        </p:nvSpPr>
        <p:spPr>
          <a:noFill/>
        </p:spPr>
        <p:txBody>
          <a:bodyPr/>
          <a:lstStyle/>
          <a:p>
            <a:fld id="{271087AF-40C9-4A50-A9CE-C3EF24DF41A9}" type="slidenum">
              <a:rPr lang="en-US" smtClean="0"/>
              <a:pPr/>
              <a:t>12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smtClean="0"/>
              <a:t>We are increasingly understanding the complex breeding structure of pathogens, and in some cases, introduction of a new genotype could result in an unwanted epidemic.</a:t>
            </a:r>
          </a:p>
        </p:txBody>
      </p:sp>
      <p:sp>
        <p:nvSpPr>
          <p:cNvPr id="28676" name="Slide Number Placeholder 3"/>
          <p:cNvSpPr>
            <a:spLocks noGrp="1"/>
          </p:cNvSpPr>
          <p:nvPr>
            <p:ph type="sldNum" sz="quarter" idx="5"/>
          </p:nvPr>
        </p:nvSpPr>
        <p:spPr>
          <a:noFill/>
        </p:spPr>
        <p:txBody>
          <a:bodyPr/>
          <a:lstStyle/>
          <a:p>
            <a:fld id="{77A6F391-8C71-4ADD-A50E-3FA3B40D20F8}"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F8EC4C37-8251-448A-885C-F49165A4E4CF}"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C6B950A-DBD5-4DED-863B-7D395A1C444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B6D5DC0-5C2E-4834-9917-54066C56E5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5AEAAEC3-AE2B-41CA-A1C3-044B79BB6FB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57D3D485-5B8F-4B8A-81F6-A3FED76E5632}"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39F16B1F-5ADC-4EB9-8639-24F1525CF3A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00EE3FFC-345D-47B1-B169-EEA1673903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E9C4F9BB-8A29-4E5A-87AA-2E6CCA9C0A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AC5EEA05-4CD9-4CDD-8E7F-C63E16080E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9B57B92D-66CD-4AC6-A6D5-BDF2D311CBBF}"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64C6E2BE-5F3C-4AEF-80C2-2E1AEAE2EF98}"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3994566F-2EBB-484D-8067-C726F201308A}"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0" r:id="rId7"/>
    <p:sldLayoutId id="2147484079" r:id="rId8"/>
    <p:sldLayoutId id="2147484080" r:id="rId9"/>
    <p:sldLayoutId id="2147484071" r:id="rId10"/>
    <p:sldLayoutId id="2147484072"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98766" cy="1295399"/>
          </a:xfrm>
        </p:spPr>
        <p:txBody>
          <a:bodyPr/>
          <a:lstStyle/>
          <a:p>
            <a:pPr indent="0" algn="ctr" eaLnBrk="1" fontAlgn="auto" hangingPunct="1">
              <a:spcAft>
                <a:spcPts val="0"/>
              </a:spcAft>
              <a:defRPr/>
            </a:pPr>
            <a:r>
              <a:rPr lang="en-US" sz="4000" dirty="0" smtClean="0">
                <a:solidFill>
                  <a:schemeClr val="tx2">
                    <a:tint val="100000"/>
                    <a:shade val="90000"/>
                    <a:satMod val="250000"/>
                    <a:alpha val="100000"/>
                  </a:schemeClr>
                </a:solidFill>
              </a:rPr>
              <a:t>International </a:t>
            </a:r>
            <a:r>
              <a:rPr lang="en-US" sz="4000" smtClean="0">
                <a:solidFill>
                  <a:schemeClr val="tx2">
                    <a:tint val="100000"/>
                    <a:shade val="90000"/>
                    <a:satMod val="250000"/>
                    <a:alpha val="100000"/>
                  </a:schemeClr>
                </a:solidFill>
              </a:rPr>
              <a:t>Trade </a:t>
            </a:r>
            <a:r>
              <a:rPr lang="en-US" sz="4000" smtClean="0">
                <a:solidFill>
                  <a:schemeClr val="tx2">
                    <a:tint val="100000"/>
                    <a:shade val="90000"/>
                    <a:satMod val="250000"/>
                    <a:alpha val="100000"/>
                  </a:schemeClr>
                </a:solidFill>
              </a:rPr>
              <a:t>Issues, Part 2</a:t>
            </a:r>
            <a:endParaRPr lang="en-US" sz="4000" dirty="0">
              <a:solidFill>
                <a:schemeClr val="tx2">
                  <a:tint val="100000"/>
                  <a:shade val="90000"/>
                  <a:satMod val="250000"/>
                  <a:alpha val="100000"/>
                </a:schemeClr>
              </a:solidFill>
            </a:endParaRPr>
          </a:p>
        </p:txBody>
      </p:sp>
      <p:sp>
        <p:nvSpPr>
          <p:cNvPr id="10243" name="Subtitle 2"/>
          <p:cNvSpPr>
            <a:spLocks noGrp="1"/>
          </p:cNvSpPr>
          <p:nvPr>
            <p:ph type="subTitle" idx="1"/>
          </p:nvPr>
        </p:nvSpPr>
        <p:spPr>
          <a:xfrm>
            <a:off x="2133600" y="2819400"/>
            <a:ext cx="6553200" cy="2362200"/>
          </a:xfrm>
        </p:spPr>
        <p:txBody>
          <a:bodyPr/>
          <a:lstStyle/>
          <a:p>
            <a:pPr eaLnBrk="1" hangingPunct="1">
              <a:spcBef>
                <a:spcPct val="0"/>
              </a:spcBef>
            </a:pPr>
            <a:r>
              <a:rPr lang="en-US" dirty="0" smtClean="0"/>
              <a:t>Amanda Hodges, Ph.D.</a:t>
            </a:r>
          </a:p>
          <a:p>
            <a:pPr eaLnBrk="1" hangingPunct="1">
              <a:spcBef>
                <a:spcPct val="0"/>
              </a:spcBef>
            </a:pPr>
            <a:r>
              <a:rPr lang="en-US" dirty="0" smtClean="0"/>
              <a:t>Entomology/</a:t>
            </a:r>
            <a:r>
              <a:rPr lang="en-US" dirty="0" err="1" smtClean="0"/>
              <a:t>Nematology</a:t>
            </a:r>
            <a:r>
              <a:rPr lang="en-US" dirty="0" smtClean="0"/>
              <a:t> Dept.</a:t>
            </a:r>
          </a:p>
          <a:p>
            <a:pPr eaLnBrk="1" hangingPunct="1">
              <a:spcBef>
                <a:spcPct val="0"/>
              </a:spcBef>
            </a:pPr>
            <a:r>
              <a:rPr lang="en-US" dirty="0" smtClean="0"/>
              <a:t>University of  Florida</a:t>
            </a:r>
          </a:p>
          <a:p>
            <a:pPr eaLnBrk="1" hangingPunct="1">
              <a:spcBef>
                <a:spcPct val="0"/>
              </a:spcBef>
            </a:pPr>
            <a:endParaRPr lang="en-US" smtClean="0"/>
          </a:p>
          <a:p>
            <a:pPr eaLnBrk="1" hangingPunct="1">
              <a:spcBef>
                <a:spcPct val="0"/>
              </a:spcBef>
            </a:pPr>
            <a:endParaRPr lang="en-US" smtClean="0"/>
          </a:p>
        </p:txBody>
      </p:sp>
      <p:pic>
        <p:nvPicPr>
          <p:cNvPr id="10244" name="Picture 3" descr="UFsignatureThemeline.tif"/>
          <p:cNvPicPr>
            <a:picLocks noChangeAspect="1"/>
          </p:cNvPicPr>
          <p:nvPr/>
        </p:nvPicPr>
        <p:blipFill>
          <a:blip r:embed="rId2" cstate="print"/>
          <a:srcRect/>
          <a:stretch>
            <a:fillRect/>
          </a:stretch>
        </p:blipFill>
        <p:spPr bwMode="auto">
          <a:xfrm>
            <a:off x="0" y="6172200"/>
            <a:ext cx="2474913" cy="685800"/>
          </a:xfrm>
          <a:prstGeom prst="rect">
            <a:avLst/>
          </a:prstGeom>
          <a:noFill/>
          <a:ln w="9525">
            <a:noFill/>
            <a:miter lim="800000"/>
            <a:headEnd/>
            <a:tailEnd/>
          </a:ln>
        </p:spPr>
      </p:pic>
      <p:sp>
        <p:nvSpPr>
          <p:cNvPr id="10245" name="TextBox 4"/>
          <p:cNvSpPr txBox="1">
            <a:spLocks noChangeArrowheads="1"/>
          </p:cNvSpPr>
          <p:nvPr/>
        </p:nvSpPr>
        <p:spPr bwMode="auto">
          <a:xfrm>
            <a:off x="2617788" y="6172200"/>
            <a:ext cx="6417719" cy="461665"/>
          </a:xfrm>
          <a:prstGeom prst="rect">
            <a:avLst/>
          </a:prstGeom>
          <a:noFill/>
          <a:ln w="9525">
            <a:noFill/>
            <a:miter lim="800000"/>
            <a:headEnd/>
            <a:tailEnd/>
          </a:ln>
        </p:spPr>
        <p:txBody>
          <a:bodyPr wrap="none">
            <a:spAutoFit/>
          </a:bodyPr>
          <a:lstStyle/>
          <a:p>
            <a:r>
              <a:rPr lang="en-US" sz="2400" dirty="0"/>
              <a:t>Exotic Species &amp; </a:t>
            </a:r>
            <a:r>
              <a:rPr lang="en-US" sz="2400" dirty="0" err="1"/>
              <a:t>Biosecurity</a:t>
            </a:r>
            <a:r>
              <a:rPr lang="en-US" sz="2400" dirty="0"/>
              <a:t> Issues </a:t>
            </a:r>
            <a:r>
              <a:rPr lang="en-US" sz="2400" dirty="0" smtClean="0"/>
              <a:t>ALS</a:t>
            </a:r>
            <a:r>
              <a:rPr lang="en-US" sz="2400" dirty="0" smtClean="0"/>
              <a:t> </a:t>
            </a:r>
            <a:r>
              <a:rPr lang="en-US" sz="2400" dirty="0" smtClean="0"/>
              <a:t>4161/6166</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defRPr/>
            </a:pPr>
            <a:r>
              <a:rPr lang="en-US" dirty="0" smtClean="0"/>
              <a:t>New Pathogens to the UK</a:t>
            </a:r>
            <a:endParaRPr lang="en-US" dirty="0"/>
          </a:p>
        </p:txBody>
      </p:sp>
      <p:sp>
        <p:nvSpPr>
          <p:cNvPr id="19459" name="Content Placeholder 5"/>
          <p:cNvSpPr>
            <a:spLocks noGrp="1"/>
          </p:cNvSpPr>
          <p:nvPr>
            <p:ph idx="1"/>
          </p:nvPr>
        </p:nvSpPr>
        <p:spPr/>
        <p:txBody>
          <a:bodyPr/>
          <a:lstStyle/>
          <a:p>
            <a:r>
              <a:rPr lang="en-US" smtClean="0"/>
              <a:t>1970-2004:  234 new plant pathogens.</a:t>
            </a:r>
          </a:p>
          <a:p>
            <a:r>
              <a:rPr lang="en-US" smtClean="0"/>
              <a:t>67% of these new plant pathogens were with ornamental plants.</a:t>
            </a:r>
          </a:p>
          <a:p>
            <a:r>
              <a:rPr lang="en-US" smtClean="0"/>
              <a:t>“Many ‘newly escaped’ organisms were previously unknown to science”</a:t>
            </a:r>
          </a:p>
          <a:p>
            <a:r>
              <a:rPr lang="en-US" smtClean="0"/>
              <a:t>Unknown organisms are not on international lists of pests of concern.</a:t>
            </a:r>
          </a:p>
          <a:p>
            <a:r>
              <a:rPr lang="en-US" smtClean="0"/>
              <a:t>Only 7-10% of fungal pathogens have been identified.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Invasive Plant Pathogens</a:t>
            </a:r>
            <a:endParaRPr lang="en-US" dirty="0"/>
          </a:p>
        </p:txBody>
      </p:sp>
      <p:sp>
        <p:nvSpPr>
          <p:cNvPr id="20483" name="Content Placeholder 3"/>
          <p:cNvSpPr>
            <a:spLocks noGrp="1"/>
          </p:cNvSpPr>
          <p:nvPr>
            <p:ph sz="half" idx="1"/>
          </p:nvPr>
        </p:nvSpPr>
        <p:spPr>
          <a:xfrm>
            <a:off x="457200" y="1646238"/>
            <a:ext cx="4038600" cy="4525962"/>
          </a:xfrm>
        </p:spPr>
        <p:txBody>
          <a:bodyPr/>
          <a:lstStyle/>
          <a:p>
            <a:r>
              <a:rPr lang="en-US" i="1" smtClean="0"/>
              <a:t>Phytophthora kernoviae</a:t>
            </a:r>
          </a:p>
          <a:p>
            <a:endParaRPr lang="en-US" i="1" smtClean="0"/>
          </a:p>
          <a:p>
            <a:r>
              <a:rPr lang="en-US" smtClean="0"/>
              <a:t>Origin:  Asia</a:t>
            </a:r>
          </a:p>
          <a:p>
            <a:pPr>
              <a:buFont typeface="Wingdings 2" pitchFamily="18" charset="2"/>
              <a:buNone/>
            </a:pPr>
            <a:endParaRPr lang="en-US" smtClean="0"/>
          </a:p>
          <a:p>
            <a:r>
              <a:rPr lang="en-US" smtClean="0"/>
              <a:t>1990’s-Europe</a:t>
            </a:r>
          </a:p>
          <a:p>
            <a:pPr>
              <a:buFont typeface="Wingdings 2" pitchFamily="18" charset="2"/>
              <a:buNone/>
            </a:pPr>
            <a:endParaRPr lang="en-US" smtClean="0"/>
          </a:p>
          <a:p>
            <a:r>
              <a:rPr lang="en-US" smtClean="0"/>
              <a:t>Beech, </a:t>
            </a:r>
            <a:r>
              <a:rPr lang="en-US" i="1" smtClean="0"/>
              <a:t>Rhododendrum, Magnolia</a:t>
            </a:r>
            <a:endParaRPr lang="en-US" smtClean="0"/>
          </a:p>
        </p:txBody>
      </p:sp>
      <p:pic>
        <p:nvPicPr>
          <p:cNvPr id="20484" name="Content Placeholder 5" descr="5110023.jpg"/>
          <p:cNvPicPr>
            <a:picLocks noGrp="1" noChangeAspect="1"/>
          </p:cNvPicPr>
          <p:nvPr>
            <p:ph sz="half" idx="2"/>
          </p:nvPr>
        </p:nvPicPr>
        <p:blipFill>
          <a:blip r:embed="rId2" cstate="print"/>
          <a:srcRect/>
          <a:stretch>
            <a:fillRect/>
          </a:stretch>
        </p:blipFill>
        <p:spPr>
          <a:xfrm>
            <a:off x="4876800" y="2133600"/>
            <a:ext cx="3657600" cy="2743200"/>
          </a:xfrm>
        </p:spPr>
      </p:pic>
      <p:sp>
        <p:nvSpPr>
          <p:cNvPr id="20485" name="TextBox 6"/>
          <p:cNvSpPr txBox="1">
            <a:spLocks noChangeArrowheads="1"/>
          </p:cNvSpPr>
          <p:nvPr/>
        </p:nvSpPr>
        <p:spPr bwMode="auto">
          <a:xfrm>
            <a:off x="4724400" y="5029200"/>
            <a:ext cx="4049713" cy="923925"/>
          </a:xfrm>
          <a:prstGeom prst="rect">
            <a:avLst/>
          </a:prstGeom>
          <a:noFill/>
          <a:ln w="9525">
            <a:noFill/>
            <a:miter lim="800000"/>
            <a:headEnd/>
            <a:tailEnd/>
          </a:ln>
        </p:spPr>
        <p:txBody>
          <a:bodyPr wrap="none">
            <a:spAutoFit/>
          </a:bodyPr>
          <a:lstStyle/>
          <a:p>
            <a:pPr algn="ctr"/>
            <a:r>
              <a:rPr lang="en-US"/>
              <a:t>Photo Credit:  Forest Research, United</a:t>
            </a:r>
          </a:p>
          <a:p>
            <a:pPr algn="ctr"/>
            <a:r>
              <a:rPr lang="en-US"/>
              <a:t>Kingdom Forestry Research, UK</a:t>
            </a:r>
          </a:p>
          <a:p>
            <a:pPr algn="ctr"/>
            <a:r>
              <a:rPr lang="en-US"/>
              <a:t>http://www.invasives.org/ Image: 5110023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defRPr/>
            </a:pPr>
            <a:r>
              <a:rPr lang="en-US" dirty="0" smtClean="0"/>
              <a:t>New Pathogen Detections</a:t>
            </a:r>
            <a:endParaRPr lang="en-US" dirty="0"/>
          </a:p>
        </p:txBody>
      </p:sp>
      <p:sp>
        <p:nvSpPr>
          <p:cNvPr id="21507" name="Content Placeholder 5"/>
          <p:cNvSpPr>
            <a:spLocks noGrp="1"/>
          </p:cNvSpPr>
          <p:nvPr>
            <p:ph idx="1"/>
          </p:nvPr>
        </p:nvSpPr>
        <p:spPr/>
        <p:txBody>
          <a:bodyPr/>
          <a:lstStyle/>
          <a:p>
            <a:r>
              <a:rPr lang="en-US" smtClean="0"/>
              <a:t>Why so many undetected pathogens?</a:t>
            </a:r>
          </a:p>
          <a:p>
            <a:endParaRPr lang="en-US" smtClean="0"/>
          </a:p>
          <a:p>
            <a:r>
              <a:rPr lang="en-US" smtClean="0"/>
              <a:t>Example-third species of Dutch elm disease fungus detected in the Himalayas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Pest Risk Assessments (PRA)</a:t>
            </a:r>
            <a:endParaRPr lang="en-US" dirty="0"/>
          </a:p>
        </p:txBody>
      </p:sp>
      <p:sp>
        <p:nvSpPr>
          <p:cNvPr id="22531" name="Content Placeholder 2"/>
          <p:cNvSpPr>
            <a:spLocks noGrp="1"/>
          </p:cNvSpPr>
          <p:nvPr>
            <p:ph idx="1"/>
          </p:nvPr>
        </p:nvSpPr>
        <p:spPr/>
        <p:txBody>
          <a:bodyPr/>
          <a:lstStyle/>
          <a:p>
            <a:r>
              <a:rPr lang="en-US" smtClean="0"/>
              <a:t>Reactive, developed after a threat has become apparent.</a:t>
            </a:r>
          </a:p>
          <a:p>
            <a:r>
              <a:rPr lang="en-US" smtClean="0"/>
              <a:t>The risk of a pathogen’s ability to co-evolve is not considered.</a:t>
            </a:r>
          </a:p>
          <a:p>
            <a:r>
              <a:rPr lang="en-US" smtClean="0"/>
              <a:t>Limited resources have resulted in PRAs not occurring, even for organisms identified as a threat.</a:t>
            </a:r>
          </a:p>
          <a:p>
            <a:r>
              <a:rPr lang="en-US" smtClean="0"/>
              <a:t>Should genotypes be considered?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Trade Problems</a:t>
            </a:r>
            <a:endParaRPr lang="en-US" dirty="0"/>
          </a:p>
        </p:txBody>
      </p:sp>
      <p:sp>
        <p:nvSpPr>
          <p:cNvPr id="23555" name="Content Placeholder 2"/>
          <p:cNvSpPr>
            <a:spLocks noGrp="1"/>
          </p:cNvSpPr>
          <p:nvPr>
            <p:ph idx="1"/>
          </p:nvPr>
        </p:nvSpPr>
        <p:spPr/>
        <p:txBody>
          <a:bodyPr/>
          <a:lstStyle/>
          <a:p>
            <a:r>
              <a:rPr lang="en-US" smtClean="0"/>
              <a:t>Non-Compliant Members may Ship Pathogen Problems to those under Compliance.</a:t>
            </a:r>
          </a:p>
          <a:p>
            <a:r>
              <a:rPr lang="en-US" smtClean="0"/>
              <a:t>Visual inspection not adequate to indicate that a plant is disease-free.</a:t>
            </a:r>
          </a:p>
          <a:p>
            <a:r>
              <a:rPr lang="en-US" smtClean="0"/>
              <a:t>Increase trade in rootstock-based plants increases risk of spread.</a:t>
            </a:r>
          </a:p>
          <a:p>
            <a:r>
              <a:rPr lang="en-US" smtClean="0"/>
              <a:t>Few incentives for adhering to protocols.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err="1" smtClean="0"/>
              <a:t>Brasier</a:t>
            </a:r>
            <a:r>
              <a:rPr lang="en-US" dirty="0" smtClean="0"/>
              <a:t> (2008) Discussion</a:t>
            </a:r>
            <a:endParaRPr lang="en-US" dirty="0"/>
          </a:p>
        </p:txBody>
      </p:sp>
      <p:sp>
        <p:nvSpPr>
          <p:cNvPr id="24579" name="Content Placeholder 2"/>
          <p:cNvSpPr>
            <a:spLocks noGrp="1"/>
          </p:cNvSpPr>
          <p:nvPr>
            <p:ph idx="1"/>
          </p:nvPr>
        </p:nvSpPr>
        <p:spPr/>
        <p:txBody>
          <a:bodyPr/>
          <a:lstStyle/>
          <a:p>
            <a:r>
              <a:rPr lang="en-US" smtClean="0"/>
              <a:t>Suggests that risk could be reduced by “limiting the level of plant imports to the minimum necessary for subsequent propagation.”</a:t>
            </a:r>
          </a:p>
          <a:p>
            <a:pPr>
              <a:buFont typeface="Wingdings 2" pitchFamily="18" charset="2"/>
              <a:buNone/>
            </a:pPr>
            <a:endParaRPr lang="en-US" smtClean="0"/>
          </a:p>
          <a:p>
            <a:r>
              <a:rPr lang="en-US" smtClean="0"/>
              <a:t>More transparency,  education, and information for the general public, similar to outbreaks of FMD, blue tongue, and avian flu.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2009-10 EU-ACP Banana Issues</a:t>
            </a:r>
            <a:endParaRPr lang="en-US" dirty="0"/>
          </a:p>
        </p:txBody>
      </p:sp>
      <p:sp>
        <p:nvSpPr>
          <p:cNvPr id="5" name="Content Placeholder 4"/>
          <p:cNvSpPr>
            <a:spLocks noGrp="1"/>
          </p:cNvSpPr>
          <p:nvPr>
            <p:ph sz="half" idx="1"/>
          </p:nvPr>
        </p:nvSpPr>
        <p:spPr/>
        <p:txBody>
          <a:bodyPr/>
          <a:lstStyle/>
          <a:p>
            <a:r>
              <a:rPr lang="en-US" dirty="0" smtClean="0"/>
              <a:t>2009 Geneva Agreement on Trade in Bananas</a:t>
            </a:r>
          </a:p>
          <a:p>
            <a:pPr>
              <a:buNone/>
            </a:pPr>
            <a:endParaRPr lang="en-US" dirty="0" smtClean="0"/>
          </a:p>
          <a:p>
            <a:r>
              <a:rPr lang="en-US" dirty="0" smtClean="0"/>
              <a:t>Should MFN (Most Favored Nation) clause be allowed?</a:t>
            </a:r>
          </a:p>
          <a:p>
            <a:pPr>
              <a:buNone/>
            </a:pPr>
            <a:endParaRPr lang="en-US" dirty="0"/>
          </a:p>
        </p:txBody>
      </p:sp>
      <p:pic>
        <p:nvPicPr>
          <p:cNvPr id="1026" name="Picture 2" descr="http://trec.ifas.ufl.edu/tfphotos/banananflowhang.jpg"/>
          <p:cNvPicPr>
            <a:picLocks noGrp="1" noChangeAspect="1" noChangeArrowheads="1"/>
          </p:cNvPicPr>
          <p:nvPr>
            <p:ph sz="half" idx="2"/>
          </p:nvPr>
        </p:nvPicPr>
        <p:blipFill>
          <a:blip r:embed="rId2" cstate="print"/>
          <a:srcRect/>
          <a:stretch>
            <a:fillRect/>
          </a:stretch>
        </p:blipFill>
        <p:spPr bwMode="auto">
          <a:xfrm>
            <a:off x="4970264" y="1646238"/>
            <a:ext cx="3394472" cy="4525962"/>
          </a:xfrm>
          <a:prstGeom prst="rect">
            <a:avLst/>
          </a:prstGeom>
          <a:noFill/>
        </p:spPr>
      </p:pic>
      <p:sp>
        <p:nvSpPr>
          <p:cNvPr id="9" name="TextBox 8"/>
          <p:cNvSpPr txBox="1"/>
          <p:nvPr/>
        </p:nvSpPr>
        <p:spPr>
          <a:xfrm>
            <a:off x="228600" y="6248400"/>
            <a:ext cx="8389091" cy="369332"/>
          </a:xfrm>
          <a:prstGeom prst="rect">
            <a:avLst/>
          </a:prstGeom>
          <a:noFill/>
        </p:spPr>
        <p:txBody>
          <a:bodyPr wrap="none" rtlCol="0">
            <a:spAutoFit/>
          </a:bodyPr>
          <a:lstStyle/>
          <a:p>
            <a:r>
              <a:rPr lang="en-US" dirty="0" smtClean="0"/>
              <a:t>Source:  http</a:t>
            </a:r>
            <a:r>
              <a:rPr lang="en-US" dirty="0" smtClean="0"/>
              <a:t>://brussels.cta.int/index.php?option=com_k2&amp;id=4699&amp;view=item&amp;Itemid=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Concept Excerpts and Discussion</a:t>
            </a:r>
            <a:endParaRPr lang="en-US" dirty="0"/>
          </a:p>
        </p:txBody>
      </p:sp>
      <p:sp>
        <p:nvSpPr>
          <p:cNvPr id="12291" name="Content Placeholder 3"/>
          <p:cNvSpPr>
            <a:spLocks noGrp="1"/>
          </p:cNvSpPr>
          <p:nvPr>
            <p:ph idx="1"/>
          </p:nvPr>
        </p:nvSpPr>
        <p:spPr/>
        <p:txBody>
          <a:bodyPr/>
          <a:lstStyle/>
          <a:p>
            <a:pPr>
              <a:lnSpc>
                <a:spcPct val="150000"/>
              </a:lnSpc>
            </a:pPr>
            <a:r>
              <a:rPr lang="en-US" smtClean="0"/>
              <a:t>Brasier, C.M.  2008.  The biosecurity threat to the UK and global environment from international trade in plants.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err="1" smtClean="0"/>
              <a:t>Brasier</a:t>
            </a:r>
            <a:r>
              <a:rPr lang="en-US" dirty="0" smtClean="0"/>
              <a:t> (2008)</a:t>
            </a:r>
            <a:endParaRPr lang="en-US" dirty="0"/>
          </a:p>
        </p:txBody>
      </p:sp>
      <p:sp>
        <p:nvSpPr>
          <p:cNvPr id="13315" name="Content Placeholder 2"/>
          <p:cNvSpPr>
            <a:spLocks noGrp="1"/>
          </p:cNvSpPr>
          <p:nvPr>
            <p:ph idx="1"/>
          </p:nvPr>
        </p:nvSpPr>
        <p:spPr/>
        <p:txBody>
          <a:bodyPr/>
          <a:lstStyle/>
          <a:p>
            <a:r>
              <a:rPr lang="en-US" smtClean="0"/>
              <a:t>What is the paper’s purpose?</a:t>
            </a:r>
          </a:p>
          <a:p>
            <a:pPr>
              <a:buFont typeface="Wingdings 2" pitchFamily="18" charset="2"/>
              <a:buNone/>
            </a:pPr>
            <a:endParaRPr lang="en-US" smtClean="0"/>
          </a:p>
          <a:p>
            <a:r>
              <a:rPr lang="en-US" smtClean="0"/>
              <a:t>Is it a scientific article or opinion-based?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Pathogen and  Pest Movement</a:t>
            </a:r>
            <a:endParaRPr lang="en-US" dirty="0"/>
          </a:p>
        </p:txBody>
      </p:sp>
      <p:sp>
        <p:nvSpPr>
          <p:cNvPr id="14339" name="Content Placeholder 2"/>
          <p:cNvSpPr>
            <a:spLocks noGrp="1"/>
          </p:cNvSpPr>
          <p:nvPr>
            <p:ph idx="1"/>
          </p:nvPr>
        </p:nvSpPr>
        <p:spPr/>
        <p:txBody>
          <a:bodyPr/>
          <a:lstStyle/>
          <a:p>
            <a:r>
              <a:rPr lang="en-US" smtClean="0"/>
              <a:t>“Movement of plants and plant products between biogeographical zones by human activities is now generally accepted to be the primary mode of introduction for exotic pathogens and pests.”</a:t>
            </a:r>
          </a:p>
          <a:p>
            <a:r>
              <a:rPr lang="en-US" smtClean="0"/>
              <a:t>Most of the Brasier (2008) articles focuses on plant pathogens.</a:t>
            </a:r>
          </a:p>
          <a:p>
            <a:r>
              <a:rPr lang="en-US" smtClean="0"/>
              <a:t>What about other pathways?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err="1" smtClean="0"/>
              <a:t>Brasier’s</a:t>
            </a:r>
            <a:r>
              <a:rPr lang="en-US" dirty="0" smtClean="0"/>
              <a:t> </a:t>
            </a:r>
            <a:r>
              <a:rPr lang="en-US" dirty="0" err="1" smtClean="0"/>
              <a:t>Biosecurity</a:t>
            </a:r>
            <a:r>
              <a:rPr lang="en-US" dirty="0" smtClean="0"/>
              <a:t> Definition</a:t>
            </a:r>
            <a:endParaRPr lang="en-US" dirty="0"/>
          </a:p>
        </p:txBody>
      </p:sp>
      <p:sp>
        <p:nvSpPr>
          <p:cNvPr id="15363" name="Content Placeholder 2"/>
          <p:cNvSpPr>
            <a:spLocks noGrp="1"/>
          </p:cNvSpPr>
          <p:nvPr>
            <p:ph idx="1"/>
          </p:nvPr>
        </p:nvSpPr>
        <p:spPr/>
        <p:txBody>
          <a:bodyPr/>
          <a:lstStyle/>
          <a:p>
            <a:r>
              <a:rPr lang="en-US" smtClean="0"/>
              <a:t>Biosecurity:  “protecting a state from invasive plant pathogens is often referred to as plant biosecurity.”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defRPr/>
            </a:pPr>
            <a:r>
              <a:rPr lang="en-US" dirty="0" smtClean="0"/>
              <a:t>Invasive Plant Pathogens</a:t>
            </a:r>
            <a:endParaRPr lang="en-US" dirty="0"/>
          </a:p>
        </p:txBody>
      </p:sp>
      <p:sp>
        <p:nvSpPr>
          <p:cNvPr id="16387" name="Content Placeholder 4"/>
          <p:cNvSpPr>
            <a:spLocks noGrp="1"/>
          </p:cNvSpPr>
          <p:nvPr>
            <p:ph sz="half" idx="1"/>
          </p:nvPr>
        </p:nvSpPr>
        <p:spPr>
          <a:xfrm>
            <a:off x="457200" y="1646238"/>
            <a:ext cx="4038600" cy="4525962"/>
          </a:xfrm>
        </p:spPr>
        <p:txBody>
          <a:bodyPr/>
          <a:lstStyle/>
          <a:p>
            <a:r>
              <a:rPr lang="en-US" smtClean="0"/>
              <a:t>Littleleaf Disease, </a:t>
            </a:r>
            <a:r>
              <a:rPr lang="en-US" i="1" smtClean="0"/>
              <a:t>Phytophthora cinnamoni</a:t>
            </a:r>
          </a:p>
          <a:p>
            <a:r>
              <a:rPr lang="en-US" smtClean="0"/>
              <a:t>Origin:  Southeast Asia</a:t>
            </a:r>
          </a:p>
          <a:p>
            <a:r>
              <a:rPr lang="en-US" smtClean="0"/>
              <a:t>Spreading worldwide for 150 years</a:t>
            </a:r>
          </a:p>
          <a:p>
            <a:r>
              <a:rPr lang="en-US" smtClean="0"/>
              <a:t>Currently threatening plant communities throughout Australia</a:t>
            </a:r>
          </a:p>
        </p:txBody>
      </p:sp>
      <p:pic>
        <p:nvPicPr>
          <p:cNvPr id="16388" name="Content Placeholder 6" descr="4823085.jpg"/>
          <p:cNvPicPr>
            <a:picLocks noGrp="1" noChangeAspect="1"/>
          </p:cNvPicPr>
          <p:nvPr>
            <p:ph sz="half" idx="2"/>
          </p:nvPr>
        </p:nvPicPr>
        <p:blipFill>
          <a:blip r:embed="rId2" cstate="print"/>
          <a:srcRect/>
          <a:stretch>
            <a:fillRect/>
          </a:stretch>
        </p:blipFill>
        <p:spPr>
          <a:xfrm>
            <a:off x="4648200" y="2563813"/>
            <a:ext cx="4038600" cy="2692400"/>
          </a:xfrm>
          <a:ln>
            <a:solidFill>
              <a:schemeClr val="accent1"/>
            </a:solidFill>
          </a:ln>
        </p:spPr>
      </p:pic>
      <p:sp>
        <p:nvSpPr>
          <p:cNvPr id="16389" name="TextBox 7"/>
          <p:cNvSpPr txBox="1">
            <a:spLocks noChangeArrowheads="1"/>
          </p:cNvSpPr>
          <p:nvPr/>
        </p:nvSpPr>
        <p:spPr bwMode="auto">
          <a:xfrm>
            <a:off x="4572000" y="5334000"/>
            <a:ext cx="4529138" cy="923925"/>
          </a:xfrm>
          <a:prstGeom prst="rect">
            <a:avLst/>
          </a:prstGeom>
          <a:noFill/>
          <a:ln w="9525">
            <a:noFill/>
            <a:miter lim="800000"/>
            <a:headEnd/>
            <a:tailEnd/>
          </a:ln>
        </p:spPr>
        <p:txBody>
          <a:bodyPr wrap="none">
            <a:spAutoFit/>
          </a:bodyPr>
          <a:lstStyle/>
          <a:p>
            <a:pPr algn="ctr"/>
            <a:r>
              <a:rPr lang="en-US"/>
              <a:t>Photo Credit:  Edward Barnard, FDACS,</a:t>
            </a:r>
          </a:p>
          <a:p>
            <a:pPr algn="ctr"/>
            <a:r>
              <a:rPr lang="en-US"/>
              <a:t>Division of Forestry,  </a:t>
            </a:r>
            <a:r>
              <a:rPr lang="en-US" u="sng"/>
              <a:t>http://www.invasive.org/ </a:t>
            </a:r>
          </a:p>
          <a:p>
            <a:pPr algn="ctr"/>
            <a:r>
              <a:rPr lang="en-US"/>
              <a:t>Image:  4823085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defRPr/>
            </a:pPr>
            <a:r>
              <a:rPr lang="en-US" dirty="0" smtClean="0"/>
              <a:t>Invasive Plant Pathogens</a:t>
            </a:r>
            <a:endParaRPr lang="en-US" dirty="0"/>
          </a:p>
        </p:txBody>
      </p:sp>
      <p:sp>
        <p:nvSpPr>
          <p:cNvPr id="17411" name="Content Placeholder 4"/>
          <p:cNvSpPr>
            <a:spLocks noGrp="1"/>
          </p:cNvSpPr>
          <p:nvPr>
            <p:ph sz="half" idx="1"/>
          </p:nvPr>
        </p:nvSpPr>
        <p:spPr>
          <a:xfrm>
            <a:off x="381000" y="1447800"/>
            <a:ext cx="4038600" cy="4525963"/>
          </a:xfrm>
        </p:spPr>
        <p:txBody>
          <a:bodyPr/>
          <a:lstStyle/>
          <a:p>
            <a:r>
              <a:rPr lang="en-US" smtClean="0"/>
              <a:t>Chestnut blight, </a:t>
            </a:r>
            <a:r>
              <a:rPr lang="en-US" i="1" smtClean="0"/>
              <a:t>Cryphonectria parasitica</a:t>
            </a:r>
          </a:p>
          <a:p>
            <a:pPr>
              <a:buFont typeface="Wingdings 2" pitchFamily="18" charset="2"/>
              <a:buNone/>
            </a:pPr>
            <a:endParaRPr lang="en-US" i="1" smtClean="0"/>
          </a:p>
          <a:p>
            <a:r>
              <a:rPr lang="en-US" smtClean="0"/>
              <a:t>Origin:  China and Japan</a:t>
            </a:r>
          </a:p>
          <a:p>
            <a:pPr>
              <a:buFont typeface="Wingdings 2" pitchFamily="18" charset="2"/>
              <a:buNone/>
            </a:pPr>
            <a:endParaRPr lang="en-US" smtClean="0"/>
          </a:p>
          <a:p>
            <a:r>
              <a:rPr lang="en-US" smtClean="0"/>
              <a:t>American chestnut forests destroyed within 30 years following ~1910 introduction.</a:t>
            </a:r>
          </a:p>
        </p:txBody>
      </p:sp>
      <p:pic>
        <p:nvPicPr>
          <p:cNvPr id="17412" name="Content Placeholder 6" descr="1400112.jpg"/>
          <p:cNvPicPr>
            <a:picLocks noGrp="1" noChangeAspect="1"/>
          </p:cNvPicPr>
          <p:nvPr>
            <p:ph sz="half" idx="2"/>
          </p:nvPr>
        </p:nvPicPr>
        <p:blipFill>
          <a:blip r:embed="rId2" cstate="print"/>
          <a:srcRect/>
          <a:stretch>
            <a:fillRect/>
          </a:stretch>
        </p:blipFill>
        <p:spPr>
          <a:xfrm>
            <a:off x="5181600" y="1447800"/>
            <a:ext cx="3028950" cy="4525963"/>
          </a:xfrm>
        </p:spPr>
      </p:pic>
      <p:sp>
        <p:nvSpPr>
          <p:cNvPr id="17413" name="TextBox 7"/>
          <p:cNvSpPr txBox="1">
            <a:spLocks noChangeArrowheads="1"/>
          </p:cNvSpPr>
          <p:nvPr/>
        </p:nvSpPr>
        <p:spPr bwMode="auto">
          <a:xfrm>
            <a:off x="4327525" y="6019800"/>
            <a:ext cx="4816475" cy="646113"/>
          </a:xfrm>
          <a:prstGeom prst="rect">
            <a:avLst/>
          </a:prstGeom>
          <a:noFill/>
          <a:ln w="9525">
            <a:noFill/>
            <a:miter lim="800000"/>
            <a:headEnd/>
            <a:tailEnd/>
          </a:ln>
        </p:spPr>
        <p:txBody>
          <a:bodyPr wrap="none">
            <a:spAutoFit/>
          </a:bodyPr>
          <a:lstStyle/>
          <a:p>
            <a:pPr algn="ctr"/>
            <a:r>
              <a:rPr lang="en-US"/>
              <a:t>Photo Credit:  Linda Haugen, USDA Forest Service</a:t>
            </a:r>
          </a:p>
          <a:p>
            <a:pPr algn="ctr"/>
            <a:r>
              <a:rPr lang="en-US" u="sng"/>
              <a:t>http://www.invasives.org/ </a:t>
            </a:r>
            <a:r>
              <a:rPr lang="en-US"/>
              <a:t> Image 1400112</a:t>
            </a:r>
            <a:endParaRPr lang="en-US" u="sn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Dutch Elm Disease</a:t>
            </a:r>
            <a:endParaRPr lang="en-US" dirty="0"/>
          </a:p>
        </p:txBody>
      </p:sp>
      <p:sp>
        <p:nvSpPr>
          <p:cNvPr id="18435" name="Content Placeholder 2"/>
          <p:cNvSpPr>
            <a:spLocks noGrp="1"/>
          </p:cNvSpPr>
          <p:nvPr>
            <p:ph sz="half" idx="1"/>
          </p:nvPr>
        </p:nvSpPr>
        <p:spPr>
          <a:xfrm>
            <a:off x="457200" y="1646238"/>
            <a:ext cx="4038600" cy="4525962"/>
          </a:xfrm>
        </p:spPr>
        <p:txBody>
          <a:bodyPr/>
          <a:lstStyle/>
          <a:p>
            <a:r>
              <a:rPr lang="en-US" smtClean="0"/>
              <a:t>Dutch Elm’s Disease</a:t>
            </a:r>
          </a:p>
          <a:p>
            <a:pPr>
              <a:buFont typeface="Wingdings 2" pitchFamily="18" charset="2"/>
              <a:buNone/>
            </a:pPr>
            <a:endParaRPr lang="en-US" smtClean="0"/>
          </a:p>
          <a:p>
            <a:r>
              <a:rPr lang="en-US" smtClean="0"/>
              <a:t>Arrived in North American in 1917 on diseased logs.</a:t>
            </a:r>
          </a:p>
        </p:txBody>
      </p:sp>
      <p:pic>
        <p:nvPicPr>
          <p:cNvPr id="18436" name="Content Placeholder 4" descr="4822041.jpg"/>
          <p:cNvPicPr>
            <a:picLocks noGrp="1" noChangeAspect="1"/>
          </p:cNvPicPr>
          <p:nvPr>
            <p:ph sz="half" idx="2"/>
          </p:nvPr>
        </p:nvPicPr>
        <p:blipFill>
          <a:blip r:embed="rId2" cstate="print"/>
          <a:srcRect/>
          <a:stretch>
            <a:fillRect/>
          </a:stretch>
        </p:blipFill>
        <p:spPr>
          <a:xfrm>
            <a:off x="4724400" y="2057400"/>
            <a:ext cx="4038600" cy="2692400"/>
          </a:xfrm>
          <a:ln>
            <a:solidFill>
              <a:schemeClr val="accent1"/>
            </a:solidFill>
          </a:ln>
        </p:spPr>
      </p:pic>
      <p:sp>
        <p:nvSpPr>
          <p:cNvPr id="18437" name="TextBox 5"/>
          <p:cNvSpPr txBox="1">
            <a:spLocks noChangeArrowheads="1"/>
          </p:cNvSpPr>
          <p:nvPr/>
        </p:nvSpPr>
        <p:spPr bwMode="auto">
          <a:xfrm>
            <a:off x="4343400" y="4953000"/>
            <a:ext cx="4552950" cy="1200150"/>
          </a:xfrm>
          <a:prstGeom prst="rect">
            <a:avLst/>
          </a:prstGeom>
          <a:noFill/>
          <a:ln w="9525">
            <a:noFill/>
            <a:miter lim="800000"/>
            <a:headEnd/>
            <a:tailEnd/>
          </a:ln>
        </p:spPr>
        <p:txBody>
          <a:bodyPr wrap="none">
            <a:spAutoFit/>
          </a:bodyPr>
          <a:lstStyle/>
          <a:p>
            <a:r>
              <a:rPr lang="en-US"/>
              <a:t>Photo Credit:  Edward Barnard, FDACS</a:t>
            </a:r>
          </a:p>
          <a:p>
            <a:r>
              <a:rPr lang="en-US"/>
              <a:t>Division of Forestry, </a:t>
            </a:r>
            <a:r>
              <a:rPr lang="en-US" u="sng"/>
              <a:t>http://www.invasives.org</a:t>
            </a:r>
            <a:r>
              <a:rPr lang="en-US"/>
              <a:t>/ </a:t>
            </a:r>
          </a:p>
          <a:p>
            <a:r>
              <a:rPr lang="en-US"/>
              <a:t>Image No. 4822041</a:t>
            </a:r>
          </a:p>
          <a:p>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20410&quot;&gt;&lt;property id=&quot;20148&quot; value=&quot;5&quot;/&gt;&lt;property id=&quot;20300&quot; value=&quot;Slide 1 - &amp;quot;International Trade Issues&amp;quot;&quot;/&gt;&lt;property id=&quot;20307&quot; value=&quot;423&quot;/&gt;&lt;/object&gt;&lt;object type=&quot;3&quot; unique_id=&quot;33783&quot;&gt;&lt;property id=&quot;20148&quot; value=&quot;5&quot;/&gt;&lt;property id=&quot;20300&quot; value=&quot;Slide 3 - &amp;quot;Concept Excerpts and Discussion&amp;quot;&quot;/&gt;&lt;property id=&quot;20307&quot; value=&quot;567&quot;/&gt;&lt;/object&gt;&lt;object type=&quot;3&quot; unique_id=&quot;35660&quot;&gt;&lt;property id=&quot;20148&quot; value=&quot;5&quot;/&gt;&lt;property id=&quot;20300&quot; value=&quot;Slide 2 - &amp;quot;Class Discussion Topics&amp;quot;&quot;/&gt;&lt;property id=&quot;20307&quot; value=&quot;600&quot;/&gt;&lt;/object&gt;&lt;object type=&quot;3&quot; unique_id=&quot;44849&quot;&gt;&lt;property id=&quot;20148&quot; value=&quot;5&quot;/&gt;&lt;property id=&quot;20300&quot; value=&quot;Slide 4 - &amp;quot;Brasier (2008)&amp;quot;&quot;/&gt;&lt;property id=&quot;20307&quot; value=&quot;602&quot;/&gt;&lt;/object&gt;&lt;object type=&quot;3&quot; unique_id=&quot;44850&quot;&gt;&lt;property id=&quot;20148&quot; value=&quot;5&quot;/&gt;&lt;property id=&quot;20300&quot; value=&quot;Slide 5 - &amp;quot;Pathogen and  Pest Movement&amp;quot;&quot;/&gt;&lt;property id=&quot;20307&quot; value=&quot;601&quot;/&gt;&lt;/object&gt;&lt;object type=&quot;3&quot; unique_id=&quot;44851&quot;&gt;&lt;property id=&quot;20148&quot; value=&quot;5&quot;/&gt;&lt;property id=&quot;20300&quot; value=&quot;Slide 6 - &amp;quot;Braser’s Biosecurity Definition&amp;quot;&quot;/&gt;&lt;property id=&quot;20307&quot; value=&quot;603&quot;/&gt;&lt;/object&gt;&lt;object type=&quot;3&quot; unique_id=&quot;44852&quot;&gt;&lt;property id=&quot;20148&quot; value=&quot;5&quot;/&gt;&lt;property id=&quot;20300&quot; value=&quot;Slide 7 - &amp;quot;Invasive Plant Pathogens&amp;quot;&quot;/&gt;&lt;property id=&quot;20307&quot; value=&quot;604&quot;/&gt;&lt;/object&gt;&lt;object type=&quot;3&quot; unique_id=&quot;44853&quot;&gt;&lt;property id=&quot;20148&quot; value=&quot;5&quot;/&gt;&lt;property id=&quot;20300&quot; value=&quot;Slide 8 - &amp;quot;Invasive Plant Pathogens&amp;quot;&quot;/&gt;&lt;property id=&quot;20307&quot; value=&quot;605&quot;/&gt;&lt;/object&gt;&lt;object type=&quot;3&quot; unique_id=&quot;44957&quot;&gt;&lt;property id=&quot;20148&quot; value=&quot;5&quot;/&gt;&lt;property id=&quot;20300&quot; value=&quot;Slide 9 - &amp;quot;Dutch Elm Disease&amp;quot;&quot;/&gt;&lt;property id=&quot;20307&quot; value=&quot;606&quot;/&gt;&lt;/object&gt;&lt;object type=&quot;3&quot; unique_id=&quot;44958&quot;&gt;&lt;property id=&quot;20148&quot; value=&quot;5&quot;/&gt;&lt;property id=&quot;20300&quot; value=&quot;Slide 10 - &amp;quot;New Pathogens to the UK&amp;quot;&quot;/&gt;&lt;property id=&quot;20307&quot; value=&quot;607&quot;/&gt;&lt;/object&gt;&lt;object type=&quot;3&quot; unique_id=&quot;44959&quot;&gt;&lt;property id=&quot;20148&quot; value=&quot;5&quot;/&gt;&lt;property id=&quot;20300&quot; value=&quot;Slide 12 - &amp;quot;New Pathogen Detections&amp;quot;&quot;/&gt;&lt;property id=&quot;20307&quot; value=&quot;608&quot;/&gt;&lt;/object&gt;&lt;object type=&quot;3&quot; unique_id=&quot;44960&quot;&gt;&lt;property id=&quot;20148&quot; value=&quot;5&quot;/&gt;&lt;property id=&quot;20300&quot; value=&quot;Slide 13 - &amp;quot;Pest Risk Assessments (PRA)&amp;quot;&quot;/&gt;&lt;property id=&quot;20307&quot; value=&quot;609&quot;/&gt;&lt;/object&gt;&lt;object type=&quot;3&quot; unique_id=&quot;45074&quot;&gt;&lt;property id=&quot;20148&quot; value=&quot;5&quot;/&gt;&lt;property id=&quot;20300&quot; value=&quot;Slide 11 - &amp;quot;Invasive Plant Pathogens&amp;quot;&quot;/&gt;&lt;property id=&quot;20307&quot; value=&quot;610&quot;/&gt;&lt;/object&gt;&lt;object type=&quot;3&quot; unique_id=&quot;45075&quot;&gt;&lt;property id=&quot;20148&quot; value=&quot;5&quot;/&gt;&lt;property id=&quot;20300&quot; value=&quot;Slide 14 - &amp;quot;Trade Problems&amp;quot;&quot;/&gt;&lt;property id=&quot;20307&quot; value=&quot;611&quot;/&gt;&lt;/object&gt;&lt;object type=&quot;3&quot; unique_id=&quot;45076&quot;&gt;&lt;property id=&quot;20148&quot; value=&quot;5&quot;/&gt;&lt;property id=&quot;20300&quot; value=&quot;Slide 15 - &amp;quot;Brasier (2008) Discussion&amp;quot;&quot;/&gt;&lt;property id=&quot;20307&quot; value=&quot;612&quot;/&gt;&lt;/object&gt;&lt;/object&gt;&lt;object type=&quot;8&quot; unique_id=&quot;10060&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4247</TotalTime>
  <Words>652</Words>
  <Application>Microsoft Office PowerPoint</Application>
  <PresentationFormat>On-screen Show (4:3)</PresentationFormat>
  <Paragraphs>86</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Foundry</vt:lpstr>
      <vt:lpstr>International Trade Issues, Part 2</vt:lpstr>
      <vt:lpstr>2009-10 EU-ACP Banana Issues</vt:lpstr>
      <vt:lpstr>Concept Excerpts and Discussion</vt:lpstr>
      <vt:lpstr>Brasier (2008)</vt:lpstr>
      <vt:lpstr>Pathogen and  Pest Movement</vt:lpstr>
      <vt:lpstr>Brasier’s Biosecurity Definition</vt:lpstr>
      <vt:lpstr>Invasive Plant Pathogens</vt:lpstr>
      <vt:lpstr>Invasive Plant Pathogens</vt:lpstr>
      <vt:lpstr>Dutch Elm Disease</vt:lpstr>
      <vt:lpstr>New Pathogens to the UK</vt:lpstr>
      <vt:lpstr>Invasive Plant Pathogens</vt:lpstr>
      <vt:lpstr>New Pathogen Detections</vt:lpstr>
      <vt:lpstr>Pest Risk Assessments (PRA)</vt:lpstr>
      <vt:lpstr>Trade Problems</vt:lpstr>
      <vt:lpstr>Brasier (2008) Discussion</vt:lpstr>
    </vt:vector>
  </TitlesOfParts>
  <Company>UF Institute of Food and Agricultural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 Hodges</dc:creator>
  <cp:lastModifiedBy>Windows User</cp:lastModifiedBy>
  <cp:revision>307</cp:revision>
  <dcterms:created xsi:type="dcterms:W3CDTF">2007-07-15T01:01:19Z</dcterms:created>
  <dcterms:modified xsi:type="dcterms:W3CDTF">2010-08-17T21:17:50Z</dcterms:modified>
</cp:coreProperties>
</file>